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8" r:id="rId1"/>
    <p:sldMasterId id="2147483813" r:id="rId2"/>
    <p:sldMasterId id="2147483794" r:id="rId3"/>
    <p:sldMasterId id="2147483756" r:id="rId4"/>
    <p:sldMasterId id="2147483775" r:id="rId5"/>
  </p:sldMasterIdLst>
  <p:notesMasterIdLst>
    <p:notesMasterId r:id="rId67"/>
  </p:notesMasterIdLst>
  <p:handoutMasterIdLst>
    <p:handoutMasterId r:id="rId68"/>
  </p:handoutMasterIdLst>
  <p:sldIdLst>
    <p:sldId id="277" r:id="rId6"/>
    <p:sldId id="270" r:id="rId7"/>
    <p:sldId id="285" r:id="rId8"/>
    <p:sldId id="420" r:id="rId9"/>
    <p:sldId id="264" r:id="rId10"/>
    <p:sldId id="543" r:id="rId11"/>
    <p:sldId id="258" r:id="rId12"/>
    <p:sldId id="296" r:id="rId13"/>
    <p:sldId id="423" r:id="rId14"/>
    <p:sldId id="506" r:id="rId15"/>
    <p:sldId id="477" r:id="rId16"/>
    <p:sldId id="507" r:id="rId17"/>
    <p:sldId id="566" r:id="rId18"/>
    <p:sldId id="567" r:id="rId19"/>
    <p:sldId id="568" r:id="rId20"/>
    <p:sldId id="569" r:id="rId21"/>
    <p:sldId id="570" r:id="rId22"/>
    <p:sldId id="571" r:id="rId23"/>
    <p:sldId id="572" r:id="rId24"/>
    <p:sldId id="573" r:id="rId25"/>
    <p:sldId id="574" r:id="rId26"/>
    <p:sldId id="575" r:id="rId27"/>
    <p:sldId id="576" r:id="rId28"/>
    <p:sldId id="523" r:id="rId29"/>
    <p:sldId id="578" r:id="rId30"/>
    <p:sldId id="579" r:id="rId31"/>
    <p:sldId id="580" r:id="rId32"/>
    <p:sldId id="581" r:id="rId33"/>
    <p:sldId id="582" r:id="rId34"/>
    <p:sldId id="583" r:id="rId35"/>
    <p:sldId id="584" r:id="rId36"/>
    <p:sldId id="585" r:id="rId37"/>
    <p:sldId id="586" r:id="rId38"/>
    <p:sldId id="587" r:id="rId39"/>
    <p:sldId id="588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51" r:id="rId48"/>
    <p:sldId id="552" r:id="rId49"/>
    <p:sldId id="553" r:id="rId50"/>
    <p:sldId id="554" r:id="rId51"/>
    <p:sldId id="555" r:id="rId52"/>
    <p:sldId id="556" r:id="rId53"/>
    <p:sldId id="557" r:id="rId54"/>
    <p:sldId id="558" r:id="rId55"/>
    <p:sldId id="559" r:id="rId56"/>
    <p:sldId id="560" r:id="rId57"/>
    <p:sldId id="561" r:id="rId58"/>
    <p:sldId id="562" r:id="rId59"/>
    <p:sldId id="563" r:id="rId60"/>
    <p:sldId id="564" r:id="rId61"/>
    <p:sldId id="540" r:id="rId62"/>
    <p:sldId id="541" r:id="rId63"/>
    <p:sldId id="542" r:id="rId64"/>
    <p:sldId id="589" r:id="rId65"/>
    <p:sldId id="41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hpala Samarakoon" initials="US" lastIdx="16" clrIdx="0">
    <p:extLst>
      <p:ext uri="{19B8F6BF-5375-455C-9EA6-DF929625EA0E}">
        <p15:presenceInfo xmlns:p15="http://schemas.microsoft.com/office/powerpoint/2012/main" userId="S::uthpala.s@sliit.lk::4a3d27ca-4f3c-4d48-94e9-5bb387fab4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F91"/>
    <a:srgbClr val="61FFA8"/>
    <a:srgbClr val="FFFFFF"/>
    <a:srgbClr val="11FF7D"/>
    <a:srgbClr val="00D661"/>
    <a:srgbClr val="00FE73"/>
    <a:srgbClr val="009A46"/>
    <a:srgbClr val="FF5353"/>
    <a:srgbClr val="545454"/>
    <a:srgbClr val="E17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6395" autoAdjust="0"/>
  </p:normalViewPr>
  <p:slideViewPr>
    <p:cSldViewPr>
      <p:cViewPr varScale="1">
        <p:scale>
          <a:sx n="115" d="100"/>
          <a:sy n="115" d="100"/>
        </p:scale>
        <p:origin x="38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379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>
            <a:off x="1034030" y="5681380"/>
            <a:ext cx="10123939" cy="55021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5698191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  <a:prstGeom prst="rect">
            <a:avLst/>
          </a:prstGeo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1126380" y="5745814"/>
            <a:ext cx="2344802" cy="457200"/>
          </a:xfrm>
          <a:prstGeom prst="rect">
            <a:avLst/>
          </a:prstGeom>
        </p:spPr>
      </p:pic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9605359" y="5791200"/>
            <a:ext cx="990599" cy="411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672159" y="5791200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865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97821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37435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236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494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574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616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55889D-3F48-4D97-AA1C-C9DFDEB5BFB5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64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2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1C46A4-93B4-4071-8810-BCD5CBE8C1D1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6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97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>
            <a:off x="1034030" y="5681380"/>
            <a:ext cx="10123939" cy="55021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5698191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  <a:prstGeom prst="rect">
            <a:avLst/>
          </a:prstGeo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1126380" y="5745814"/>
            <a:ext cx="2344802" cy="457200"/>
          </a:xfrm>
          <a:prstGeom prst="rect">
            <a:avLst/>
          </a:prstGeom>
        </p:spPr>
      </p:pic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9605359" y="5791200"/>
            <a:ext cx="990599" cy="411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672159" y="5791200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734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107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408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780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E6E3B-CC5F-468F-9781-1888D5FBC72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0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99494-E65C-486D-81A1-A756064A0602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baseline="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7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48527-CF5B-4547-A3EB-0CA41CC2CB1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10333490" y="6492407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77000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71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0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 bwMode="gray">
            <a:xfrm>
              <a:off x="5103068" y="402165"/>
              <a:ext cx="6665597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3964ECD-AF15-46E0-ABBC-A3B75EC2C54C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baseline="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1" name="Picture 30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1105807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049000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79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4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5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964ECD-AF15-46E0-ABBC-A3B75EC2C54C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baseline="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3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2CF3CE-5C9E-4EC8-AF0D-F844FF5991F9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33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097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6017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84275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59124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853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5504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211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298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55889D-3F48-4D97-AA1C-C9DFDEB5BFB5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46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2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1C46A4-93B4-4071-8810-BCD5CBE8C1D1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6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88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81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>
            <a:off x="1034030" y="5681380"/>
            <a:ext cx="10123939" cy="55021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5698191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  <a:prstGeom prst="rect">
            <a:avLst/>
          </a:prstGeo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1126380" y="5745814"/>
            <a:ext cx="2344802" cy="457200"/>
          </a:xfrm>
          <a:prstGeom prst="rect">
            <a:avLst/>
          </a:prstGeom>
        </p:spPr>
      </p:pic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9605359" y="5791200"/>
            <a:ext cx="990599" cy="411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672159" y="5791200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2760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431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21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321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E6E3B-CC5F-468F-9781-1888D5FBC723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824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41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10333490" y="6492407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77000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4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0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 bwMode="gray">
            <a:xfrm>
              <a:off x="5103068" y="402165"/>
              <a:ext cx="6665597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1" name="Picture 30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1105807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049000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812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4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5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5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33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69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7409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89493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507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987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72686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99494-E65C-486D-81A1-A756064A0602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baseline="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1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729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015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2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6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3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IT18140330</a:t>
            </a:r>
            <a:r>
              <a:rPr lang="en-US" sz="1800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r>
              <a:rPr lang="en-US" sz="1800" dirty="0" err="1" smtClean="0">
                <a:solidFill>
                  <a:schemeClr val="tx1"/>
                </a:solidFill>
              </a:rPr>
              <a:t>Gamage</a:t>
            </a:r>
            <a:r>
              <a:rPr lang="en-US" sz="1800" dirty="0" smtClean="0">
                <a:solidFill>
                  <a:schemeClr val="tx1"/>
                </a:solidFill>
              </a:rPr>
              <a:t> O.M.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142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>
            <a:off x="1034030" y="5681380"/>
            <a:ext cx="10123939" cy="55021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5698191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  <a:prstGeom prst="rect">
            <a:avLst/>
          </a:prstGeo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1126380" y="5745814"/>
            <a:ext cx="2344802" cy="457200"/>
          </a:xfrm>
          <a:prstGeom prst="rect">
            <a:avLst/>
          </a:prstGeom>
        </p:spPr>
      </p:pic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9605359" y="5791200"/>
            <a:ext cx="990599" cy="411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672159" y="5791200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4115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855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658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729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1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10333490" y="6492407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77000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75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48527-CF5B-4547-A3EB-0CA41CC2CB1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10333490" y="6492407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77000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1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0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 bwMode="gray">
            <a:xfrm>
              <a:off x="5103068" y="402165"/>
              <a:ext cx="6665597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1" name="Picture 30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1105807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049000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50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4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5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29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33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13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18734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460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736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676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2731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748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80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0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 bwMode="gray">
            <a:xfrm>
              <a:off x="5103068" y="402165"/>
              <a:ext cx="6665597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3964ECD-AF15-46E0-ABBC-A3B75EC2C54C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baseline="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1" name="Picture 30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1105807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049000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53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2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6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871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IT18129236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Isurindi</a:t>
            </a:r>
            <a:r>
              <a:rPr lang="en-US" sz="1800" dirty="0" smtClean="0">
                <a:solidFill>
                  <a:schemeClr val="tx1"/>
                </a:solidFill>
              </a:rPr>
              <a:t> H.G.P. </a:t>
            </a:r>
            <a:r>
              <a:rPr lang="en-US" sz="1800" b="1" dirty="0" smtClean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76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>
            <a:off x="1034030" y="5681380"/>
            <a:ext cx="10123939" cy="55021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5698191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  <a:prstGeom prst="rect">
            <a:avLst/>
          </a:prstGeo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1126380" y="5745814"/>
            <a:ext cx="2344802" cy="457200"/>
          </a:xfrm>
          <a:prstGeom prst="rect">
            <a:avLst/>
          </a:prstGeom>
        </p:spPr>
      </p:pic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9605359" y="5791200"/>
            <a:ext cx="990599" cy="411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672159" y="5791200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98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6233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001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50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2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10333490" y="6492407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77000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32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0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 bwMode="gray">
            <a:xfrm>
              <a:off x="5103068" y="402165"/>
              <a:ext cx="6665597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1" name="Picture 30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1105807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049000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225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4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5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732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4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5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964ECD-AF15-46E0-ABBC-A3B75EC2C54C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baseline="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9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2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33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00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981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7510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72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677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4754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33021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36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2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6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2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IT18003642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Navanjana</a:t>
            </a:r>
            <a:r>
              <a:rPr lang="en-US" sz="1800" baseline="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E.H.D.T.D.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22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2CF3CE-5C9E-4EC8-AF0D-F844FF5991F9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IT18009446</a:t>
            </a:r>
            <a:r>
              <a:rPr lang="en-US" sz="1800" dirty="0" smtClean="0">
                <a:solidFill>
                  <a:schemeClr val="tx1"/>
                </a:solidFill>
              </a:rPr>
              <a:t>   |   </a:t>
            </a:r>
            <a:r>
              <a:rPr lang="en-US" sz="1800" dirty="0" err="1" smtClean="0">
                <a:solidFill>
                  <a:schemeClr val="tx1"/>
                </a:solidFill>
              </a:rPr>
              <a:t>Amarasekara</a:t>
            </a:r>
            <a:r>
              <a:rPr lang="en-US" sz="1800" dirty="0" smtClean="0">
                <a:solidFill>
                  <a:schemeClr val="tx1"/>
                </a:solidFill>
              </a:rPr>
              <a:t> T.N.E.</a:t>
            </a:r>
            <a:r>
              <a:rPr lang="en-US" sz="1800" b="1" dirty="0" smtClean="0">
                <a:solidFill>
                  <a:schemeClr val="tx1"/>
                </a:solidFill>
              </a:rPr>
              <a:t>   </a:t>
            </a:r>
            <a:r>
              <a:rPr lang="en-US" sz="1800" dirty="0" smtClean="0">
                <a:solidFill>
                  <a:schemeClr val="tx1"/>
                </a:solidFill>
              </a:rPr>
              <a:t>|   </a:t>
            </a:r>
            <a:r>
              <a:rPr lang="en-US" sz="1800" b="0" dirty="0" smtClean="0">
                <a:solidFill>
                  <a:schemeClr val="tx1"/>
                </a:solidFill>
              </a:rPr>
              <a:t>2021-234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33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0286" r="71976"/>
          <a:stretch/>
        </p:blipFill>
        <p:spPr>
          <a:xfrm>
            <a:off x="0" y="6380879"/>
            <a:ext cx="2514600" cy="490307"/>
          </a:xfrm>
          <a:prstGeom prst="rect">
            <a:avLst/>
          </a:prstGeo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0428556" y="457200"/>
            <a:ext cx="695056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7D6051F-EF20-4D26-A49B-A9D5F0B34CE8}" type="slidenum">
              <a:rPr lang="en-US" sz="3000" smtClean="0">
                <a:solidFill>
                  <a:schemeClr val="bg1"/>
                </a:solidFill>
              </a:rPr>
              <a:pPr algn="ctr"/>
              <a:t>‹#›</a:t>
            </a:fld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229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2547935" y="6400305"/>
            <a:ext cx="9222506" cy="45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3" name="Picture 2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26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7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2547935" y="6400305"/>
            <a:ext cx="9222506" cy="45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3" name="Picture 2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26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5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2547935" y="6400305"/>
            <a:ext cx="9222506" cy="45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3" name="Picture 2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26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3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2547935" y="6400305"/>
            <a:ext cx="9222506" cy="45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3" name="Picture 2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26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2547935" y="6400305"/>
            <a:ext cx="9222506" cy="45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3" name="Picture 22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26" name="Date Placeholder 3"/>
          <p:cNvSpPr txBox="1">
            <a:spLocks/>
          </p:cNvSpPr>
          <p:nvPr userDrawn="1"/>
        </p:nvSpPr>
        <p:spPr>
          <a:xfrm>
            <a:off x="10333490" y="6477000"/>
            <a:ext cx="990599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C9CA7B-DFD4-44B5-8C60-D14B8CD1FB59}" type="datetimeFigureOut">
              <a:rPr lang="en-US" sz="11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11/23/2021</a:t>
            </a:fld>
            <a:endParaRPr lang="en-US" b="1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0000" y="6461593"/>
            <a:ext cx="451453" cy="4118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17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SMART PROJECT MANAGEMENT SYSTEM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2021-234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Algorithm Extended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38400"/>
            <a:ext cx="5943600" cy="39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7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t="28598" r="2989"/>
          <a:stretch/>
        </p:blipFill>
        <p:spPr>
          <a:xfrm>
            <a:off x="1981200" y="2438400"/>
            <a:ext cx="8446246" cy="40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gray">
          <a:xfrm>
            <a:off x="6629400" y="1524000"/>
            <a:ext cx="5105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545454"/>
                </a:solidFill>
              </a:rPr>
              <a:t>Research Section 2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45454"/>
                </a:solidFill>
              </a:rPr>
              <a:t>Predict </a:t>
            </a:r>
            <a:r>
              <a:rPr lang="en-US" sz="2000" dirty="0" smtClean="0">
                <a:solidFill>
                  <a:srgbClr val="545454"/>
                </a:solidFill>
              </a:rPr>
              <a:t>future GitHub </a:t>
            </a:r>
            <a:r>
              <a:rPr lang="en-US" sz="2000" dirty="0">
                <a:solidFill>
                  <a:srgbClr val="545454"/>
                </a:solidFill>
              </a:rPr>
              <a:t>contribution and </a:t>
            </a:r>
            <a:r>
              <a:rPr lang="en-US" sz="2000" dirty="0" smtClean="0">
                <a:solidFill>
                  <a:srgbClr val="545454"/>
                </a:solidFill>
              </a:rPr>
              <a:t>Progress </a:t>
            </a:r>
            <a:r>
              <a:rPr lang="en-US" sz="2000" dirty="0">
                <a:solidFill>
                  <a:srgbClr val="545454"/>
                </a:solidFill>
              </a:rPr>
              <a:t>T</a:t>
            </a:r>
            <a:r>
              <a:rPr lang="en-US" sz="2000" dirty="0" smtClean="0">
                <a:solidFill>
                  <a:srgbClr val="545454"/>
                </a:solidFill>
              </a:rPr>
              <a:t>racking</a:t>
            </a:r>
            <a:endParaRPr lang="en-US" sz="2000" dirty="0">
              <a:solidFill>
                <a:srgbClr val="54545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1981200" cy="198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143000" y="3200400"/>
            <a:ext cx="4351025" cy="2283824"/>
          </a:xfrm>
        </p:spPr>
        <p:txBody>
          <a:bodyPr/>
          <a:lstStyle/>
          <a:p>
            <a:r>
              <a:rPr lang="en-US" dirty="0" smtClean="0"/>
              <a:t>IT18140330 </a:t>
            </a:r>
            <a:r>
              <a:rPr lang="en-US" dirty="0" err="1"/>
              <a:t>Gamage</a:t>
            </a:r>
            <a:r>
              <a:rPr lang="en-US" dirty="0"/>
              <a:t> O.M.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5400" dirty="0">
                <a:solidFill>
                  <a:srgbClr val="E17509"/>
                </a:solidFill>
                <a:latin typeface="Bell MT" panose="02020503060305020303" pitchFamily="18" charset="0"/>
              </a:rPr>
              <a:t>SE</a:t>
            </a:r>
          </a:p>
        </p:txBody>
      </p:sp>
    </p:spTree>
    <p:extLst>
      <p:ext uri="{BB962C8B-B14F-4D97-AF65-F5344CB8AC3E}">
        <p14:creationId xmlns:p14="http://schemas.microsoft.com/office/powerpoint/2010/main" val="28451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895600"/>
            <a:ext cx="2286000" cy="239232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217646" cy="3416300"/>
          </a:xfrm>
        </p:spPr>
        <p:txBody>
          <a:bodyPr>
            <a:normAutofit/>
          </a:bodyPr>
          <a:lstStyle/>
          <a:p>
            <a:r>
              <a:rPr lang="en-US" dirty="0" smtClean="0"/>
              <a:t>Predict </a:t>
            </a:r>
            <a:r>
              <a:rPr lang="en-US" dirty="0"/>
              <a:t>Future Contribution </a:t>
            </a:r>
            <a:r>
              <a:rPr lang="en-US" dirty="0" smtClean="0"/>
              <a:t>and </a:t>
            </a:r>
            <a:r>
              <a:rPr lang="en-US" dirty="0"/>
              <a:t>P</a:t>
            </a:r>
            <a:r>
              <a:rPr lang="en-US" dirty="0" smtClean="0"/>
              <a:t>rogress </a:t>
            </a:r>
            <a:r>
              <a:rPr lang="en-US" dirty="0"/>
              <a:t>T</a:t>
            </a:r>
            <a:r>
              <a:rPr lang="en-US" dirty="0" smtClean="0"/>
              <a:t>racking using GitHub REST API.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E17509"/>
                </a:solidFill>
              </a:rPr>
              <a:t>Sub Objectives</a:t>
            </a:r>
            <a:endParaRPr lang="en-US" b="1" dirty="0">
              <a:solidFill>
                <a:srgbClr val="E17509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Create system component to Track </a:t>
            </a:r>
            <a:r>
              <a:rPr lang="en-US" dirty="0"/>
              <a:t>the project progress using GitHub REST API</a:t>
            </a:r>
            <a:r>
              <a:rPr lang="en-US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Task Management Dashboard to handle </a:t>
            </a:r>
            <a:r>
              <a:rPr lang="en-US" dirty="0" smtClean="0"/>
              <a:t>Tasks.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Creating Issue Tracking system </a:t>
            </a:r>
            <a:r>
              <a:rPr lang="en-US" dirty="0"/>
              <a:t>similar as stack </a:t>
            </a:r>
            <a:r>
              <a:rPr lang="en-US" dirty="0" smtClean="0"/>
              <a:t>overflow.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Generating Performance report.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4276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CC5A43-472A-4962-B321-659FBD863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5600" y="2677644"/>
            <a:ext cx="3757545" cy="22838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Methodology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343400"/>
            <a:ext cx="4267200" cy="10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5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 </a:t>
            </a:r>
            <a:r>
              <a:rPr lang="en-US" dirty="0"/>
              <a:t>Future Contribution </a:t>
            </a:r>
            <a:r>
              <a:rPr lang="en-US" dirty="0" smtClean="0"/>
              <a:t>and Progress Tracking using </a:t>
            </a:r>
            <a:r>
              <a:rPr lang="en-US" b="1" dirty="0"/>
              <a:t>GitHub REST </a:t>
            </a:r>
            <a:r>
              <a:rPr lang="en-US" b="1" dirty="0" smtClean="0"/>
              <a:t>API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Create Project Environment and add GitHub data.</a:t>
            </a:r>
          </a:p>
          <a:p>
            <a:r>
              <a:rPr lang="en-US" dirty="0" smtClean="0"/>
              <a:t>Track the Project Progress using </a:t>
            </a:r>
            <a:r>
              <a:rPr lang="en-US" b="1" dirty="0" smtClean="0"/>
              <a:t>GitHub REST API .</a:t>
            </a:r>
          </a:p>
          <a:p>
            <a:r>
              <a:rPr lang="en-US" dirty="0" smtClean="0"/>
              <a:t>Predict Future Contribution for each member using weekly commits progress.</a:t>
            </a:r>
            <a:endParaRPr lang="en-US" dirty="0"/>
          </a:p>
          <a:p>
            <a:r>
              <a:rPr lang="en-US" dirty="0" smtClean="0"/>
              <a:t>Assign Tasks and Manage Tasks. </a:t>
            </a:r>
          </a:p>
          <a:p>
            <a:r>
              <a:rPr lang="en-US" dirty="0" smtClean="0"/>
              <a:t>Share Issues/ Errors / Questions in </a:t>
            </a:r>
            <a:r>
              <a:rPr lang="en-US" b="1" dirty="0" err="1" smtClean="0"/>
              <a:t>SMARTIssues</a:t>
            </a:r>
            <a:r>
              <a:rPr lang="en-US" b="1" dirty="0" smtClean="0"/>
              <a:t>.</a:t>
            </a:r>
          </a:p>
          <a:p>
            <a:r>
              <a:rPr lang="en-US" dirty="0" smtClean="0"/>
              <a:t>Generating Performance report.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Predict Future Contribution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4955" y="2603500"/>
            <a:ext cx="4331446" cy="3416300"/>
          </a:xfrm>
        </p:spPr>
        <p:txBody>
          <a:bodyPr/>
          <a:lstStyle/>
          <a:p>
            <a:r>
              <a:rPr lang="en-US" dirty="0" smtClean="0"/>
              <a:t>Dataset – Collect each member’s weekly commit contribution.</a:t>
            </a:r>
          </a:p>
          <a:p>
            <a:r>
              <a:rPr lang="en-US" dirty="0" smtClean="0"/>
              <a:t>Predict using Supervised Learning Algorithm.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32"/>
          <a:stretch/>
        </p:blipFill>
        <p:spPr>
          <a:xfrm>
            <a:off x="5715000" y="2740025"/>
            <a:ext cx="5807061" cy="3143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199255"/>
            <a:ext cx="1501140" cy="1684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0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Evidences for the completion</a:t>
            </a:r>
          </a:p>
        </p:txBody>
      </p:sp>
    </p:spTree>
    <p:extLst>
      <p:ext uri="{BB962C8B-B14F-4D97-AF65-F5344CB8AC3E}">
        <p14:creationId xmlns:p14="http://schemas.microsoft.com/office/powerpoint/2010/main" val="25315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per </a:t>
            </a:r>
            <a:r>
              <a:rPr lang="en-US" dirty="0"/>
              <a:t>E</a:t>
            </a:r>
            <a:r>
              <a:rPr lang="en-US" dirty="0" smtClean="0"/>
              <a:t>ach Member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62200"/>
            <a:ext cx="7924800" cy="393350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455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62200"/>
            <a:ext cx="5056788" cy="389675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18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Overall 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Management Dashboard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62200"/>
            <a:ext cx="8334302" cy="381120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036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24" y="2362200"/>
            <a:ext cx="7772400" cy="389642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756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Tracking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62200"/>
            <a:ext cx="8991600" cy="389167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10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45" y="2362200"/>
            <a:ext cx="7696200" cy="389065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8687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7935" y="3276600"/>
            <a:ext cx="4351025" cy="2283824"/>
          </a:xfrm>
        </p:spPr>
        <p:txBody>
          <a:bodyPr/>
          <a:lstStyle/>
          <a:p>
            <a:r>
              <a:rPr lang="en-US" dirty="0" smtClean="0"/>
              <a:t>IT18129236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Isurindi</a:t>
            </a:r>
            <a:r>
              <a:rPr lang="en-US" dirty="0"/>
              <a:t> </a:t>
            </a:r>
            <a:r>
              <a:rPr lang="en-US" dirty="0" smtClean="0"/>
              <a:t>H.G.P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5400" dirty="0">
                <a:solidFill>
                  <a:srgbClr val="E17509"/>
                </a:solidFill>
                <a:latin typeface="Bell MT" panose="02020503060305020303" pitchFamily="18" charset="0"/>
              </a:rPr>
              <a:t>IT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 bwMode="gray">
          <a:xfrm>
            <a:off x="6629400" y="1752600"/>
            <a:ext cx="5105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545454"/>
                </a:solidFill>
              </a:rPr>
              <a:t>Research Section 3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545454"/>
                </a:solidFill>
              </a:rPr>
              <a:t>Track client meetings and document meeting content using voice to text conversion.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1984248" cy="18104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0010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objective is </a:t>
            </a:r>
            <a:r>
              <a:rPr lang="en-US" dirty="0" smtClean="0"/>
              <a:t>emotional  </a:t>
            </a:r>
            <a:r>
              <a:rPr lang="en-US" dirty="0"/>
              <a:t>and speech recognition into auto generated report and a satisfaction rate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E17509"/>
                </a:solidFill>
              </a:rPr>
              <a:t>Sub Objectives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Creating </a:t>
            </a:r>
            <a:r>
              <a:rPr lang="en-US" dirty="0"/>
              <a:t>client meeting platform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Client portal which provide facility to propose projects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Suggest Functions for students which inserted by students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627474"/>
            <a:ext cx="2286000" cy="23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C5A43-472A-4962-B321-659FBD863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Methodology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267200"/>
            <a:ext cx="4648200" cy="11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5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86000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Created Client meeting platform </a:t>
            </a:r>
            <a:endParaRPr lang="en-US" dirty="0" smtClean="0"/>
          </a:p>
          <a:p>
            <a:r>
              <a:rPr lang="en-US" dirty="0"/>
              <a:t>Client portal which provide facility to propose projects </a:t>
            </a:r>
            <a:endParaRPr lang="en-US" dirty="0" smtClean="0"/>
          </a:p>
          <a:p>
            <a:r>
              <a:rPr lang="en-US" dirty="0"/>
              <a:t>Created voice to text converter to track the client meeting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Create the recording functions of the meeting.</a:t>
            </a:r>
          </a:p>
          <a:p>
            <a:r>
              <a:rPr lang="en-US" dirty="0" smtClean="0"/>
              <a:t>Student </a:t>
            </a:r>
            <a:r>
              <a:rPr lang="en-US" dirty="0"/>
              <a:t>can download the final </a:t>
            </a:r>
            <a:r>
              <a:rPr lang="en-US" dirty="0" smtClean="0"/>
              <a:t>report and get the </a:t>
            </a:r>
            <a:r>
              <a:rPr lang="en-US" dirty="0"/>
              <a:t>satisfaction rate </a:t>
            </a:r>
            <a:endParaRPr lang="en-US" dirty="0" smtClean="0"/>
          </a:p>
          <a:p>
            <a:r>
              <a:rPr lang="en-US" dirty="0" smtClean="0"/>
              <a:t>Student </a:t>
            </a:r>
            <a:r>
              <a:rPr lang="en-US" dirty="0"/>
              <a:t>can </a:t>
            </a:r>
            <a:r>
              <a:rPr lang="en-US" dirty="0" smtClean="0"/>
              <a:t>download video recording for there future requements.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Satisfaction rate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Calculate  the client satisfaction rate as a text, score out of 5 </a:t>
            </a:r>
          </a:p>
          <a:p>
            <a:r>
              <a:rPr lang="en-US" dirty="0"/>
              <a:t> </a:t>
            </a:r>
            <a:r>
              <a:rPr lang="en-US" dirty="0" smtClean="0"/>
              <a:t>Use the “</a:t>
            </a:r>
            <a:r>
              <a:rPr lang="en-US" dirty="0" err="1" smtClean="0"/>
              <a:t>sentiment.analyze</a:t>
            </a:r>
            <a:r>
              <a:rPr lang="en-US" dirty="0" smtClean="0"/>
              <a:t>” library to calculate the rate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05200"/>
            <a:ext cx="517353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04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C5A43-472A-4962-B321-659FBD863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Evidences for the completion</a:t>
            </a:r>
          </a:p>
        </p:txBody>
      </p:sp>
    </p:spTree>
    <p:extLst>
      <p:ext uri="{BB962C8B-B14F-4D97-AF65-F5344CB8AC3E}">
        <p14:creationId xmlns:p14="http://schemas.microsoft.com/office/powerpoint/2010/main" val="314925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Overall Project Description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54954" y="2362200"/>
            <a:ext cx="8761413" cy="3657600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Research Problem</a:t>
            </a:r>
            <a:endParaRPr lang="en-US" sz="1600" dirty="0" smtClean="0"/>
          </a:p>
          <a:p>
            <a:pPr lvl="1" algn="just"/>
            <a:r>
              <a:rPr lang="en-US" sz="2000" dirty="0" smtClean="0"/>
              <a:t>Current student grouping process is not effective.</a:t>
            </a:r>
          </a:p>
          <a:p>
            <a:pPr lvl="1" algn="just"/>
            <a:r>
              <a:rPr lang="en-US" sz="2000" dirty="0" smtClean="0"/>
              <a:t>Managing and checking progress of projects is a exhausting process.</a:t>
            </a:r>
          </a:p>
          <a:p>
            <a:pPr lvl="1" algn="just"/>
            <a:r>
              <a:rPr lang="en-US" sz="2000" dirty="0" smtClean="0"/>
              <a:t>Existing project management systems doesn’t include a peer review facility.</a:t>
            </a:r>
          </a:p>
          <a:p>
            <a:pPr lvl="1" algn="just"/>
            <a:r>
              <a:rPr lang="en-US" sz="2000" dirty="0" smtClean="0"/>
              <a:t>Students having difficulty to find a project.</a:t>
            </a:r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5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meeting </a:t>
            </a:r>
            <a:r>
              <a:rPr lang="en-US" dirty="0" smtClean="0"/>
              <a:t>platform and start the meeting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5205846" cy="3429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38400"/>
            <a:ext cx="5524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Recording 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40" y="2362200"/>
            <a:ext cx="7924800" cy="3911546"/>
          </a:xfrm>
        </p:spPr>
      </p:pic>
    </p:spTree>
    <p:extLst>
      <p:ext uri="{BB962C8B-B14F-4D97-AF65-F5344CB8AC3E}">
        <p14:creationId xmlns:p14="http://schemas.microsoft.com/office/powerpoint/2010/main" val="964771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Recording and Download the video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58109"/>
            <a:ext cx="5134887" cy="343105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458109"/>
            <a:ext cx="5702458" cy="34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70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</a:t>
            </a:r>
            <a:r>
              <a:rPr lang="en-US" dirty="0"/>
              <a:t>client satisfaction rate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438400"/>
            <a:ext cx="8153400" cy="3830083"/>
          </a:xfrm>
        </p:spPr>
      </p:pic>
    </p:spTree>
    <p:extLst>
      <p:ext uri="{BB962C8B-B14F-4D97-AF65-F5344CB8AC3E}">
        <p14:creationId xmlns:p14="http://schemas.microsoft.com/office/powerpoint/2010/main" val="2582402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Meeting Transcript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38400"/>
            <a:ext cx="6858000" cy="3766869"/>
          </a:xfrm>
        </p:spPr>
      </p:pic>
    </p:spTree>
    <p:extLst>
      <p:ext uri="{BB962C8B-B14F-4D97-AF65-F5344CB8AC3E}">
        <p14:creationId xmlns:p14="http://schemas.microsoft.com/office/powerpoint/2010/main" val="3820438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 projects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62200"/>
            <a:ext cx="9712963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9162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gray">
          <a:xfrm>
            <a:off x="6629400" y="1752600"/>
            <a:ext cx="5105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545454"/>
                </a:solidFill>
              </a:rPr>
              <a:t>Research Section 4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545454"/>
                </a:solidFill>
              </a:rPr>
              <a:t>Peer Review Assessment</a:t>
            </a: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196679" y="3352800"/>
            <a:ext cx="4351025" cy="2283824"/>
          </a:xfrm>
        </p:spPr>
        <p:txBody>
          <a:bodyPr/>
          <a:lstStyle/>
          <a:p>
            <a:r>
              <a:rPr lang="en-US" dirty="0"/>
              <a:t>IT18003642 </a:t>
            </a:r>
            <a:br>
              <a:rPr lang="en-US" dirty="0"/>
            </a:br>
            <a:r>
              <a:rPr lang="en-US" dirty="0"/>
              <a:t>Navanjana</a:t>
            </a:r>
            <a:br>
              <a:rPr lang="en-US" dirty="0"/>
            </a:br>
            <a:r>
              <a:rPr lang="en-US" dirty="0"/>
              <a:t>E.H.D.T.D.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solidFill>
                  <a:srgbClr val="E17509"/>
                </a:solidFill>
                <a:latin typeface="Bell MT" panose="02020503060305020303" pitchFamily="18" charset="0"/>
              </a:rPr>
              <a:t>IT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3B389-71AC-4942-A6C3-5008B8A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21" y="838200"/>
            <a:ext cx="1983319" cy="19833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39203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D1EAC-E9F8-43BC-A0F8-E8B672CC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RESEARCH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Research Methodology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Results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0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DC975C-76F7-4A5D-BA47-5F933A48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Research Question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92BC7-01FC-4F7A-A6E1-87A5E04E5453}"/>
              </a:ext>
            </a:extLst>
          </p:cNvPr>
          <p:cNvSpPr txBox="1"/>
          <p:nvPr/>
        </p:nvSpPr>
        <p:spPr>
          <a:xfrm>
            <a:off x="2209800" y="2286000"/>
            <a:ext cx="87614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How to detect Free riders in the group project?	</a:t>
            </a:r>
          </a:p>
          <a:p>
            <a:endParaRPr lang="en-US" dirty="0"/>
          </a:p>
          <a:p>
            <a:r>
              <a:rPr lang="en-US" dirty="0"/>
              <a:t>Are there any existing methods for this research component?	</a:t>
            </a:r>
          </a:p>
          <a:p>
            <a:endParaRPr lang="en-US" dirty="0"/>
          </a:p>
          <a:p>
            <a:r>
              <a:rPr lang="en-US" dirty="0"/>
              <a:t>What should be considered when measuring the review polarity?	</a:t>
            </a:r>
          </a:p>
          <a:p>
            <a:endParaRPr lang="en-US" dirty="0"/>
          </a:p>
          <a:p>
            <a:r>
              <a:rPr lang="en-US" dirty="0"/>
              <a:t>Is this proposed review component generating the expected outcome?</a:t>
            </a:r>
          </a:p>
        </p:txBody>
      </p:sp>
    </p:spTree>
    <p:extLst>
      <p:ext uri="{BB962C8B-B14F-4D97-AF65-F5344CB8AC3E}">
        <p14:creationId xmlns:p14="http://schemas.microsoft.com/office/powerpoint/2010/main" val="3973434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5AE0A7-23E8-44FF-A4AB-D37820B7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85" y="2743200"/>
            <a:ext cx="10428230" cy="20269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220115-7BD7-42BE-BED3-2ED2CF0A1112}"/>
              </a:ext>
            </a:extLst>
          </p:cNvPr>
          <p:cNvSpPr/>
          <p:nvPr/>
        </p:nvSpPr>
        <p:spPr>
          <a:xfrm>
            <a:off x="1371600" y="2590800"/>
            <a:ext cx="4114800" cy="281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DC975C-76F7-4A5D-BA47-5F933A48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Research Methodology 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3D2E26-AD7E-48CC-9424-8552F0B9EE97}"/>
              </a:ext>
            </a:extLst>
          </p:cNvPr>
          <p:cNvSpPr/>
          <p:nvPr/>
        </p:nvSpPr>
        <p:spPr>
          <a:xfrm>
            <a:off x="5562600" y="2590800"/>
            <a:ext cx="5410200" cy="2819400"/>
          </a:xfrm>
          <a:prstGeom prst="roundRect">
            <a:avLst>
              <a:gd name="adj" fmla="val 2489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CBA62-EB84-4AFB-93CA-E1CDAEBCB8BA}"/>
              </a:ext>
            </a:extLst>
          </p:cNvPr>
          <p:cNvSpPr txBox="1"/>
          <p:nvPr/>
        </p:nvSpPr>
        <p:spPr>
          <a:xfrm>
            <a:off x="1447800" y="4953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41684-87A5-470C-8278-C79C5E84FC3C}"/>
              </a:ext>
            </a:extLst>
          </p:cNvPr>
          <p:cNvSpPr txBox="1"/>
          <p:nvPr/>
        </p:nvSpPr>
        <p:spPr>
          <a:xfrm>
            <a:off x="5671315" y="4953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PP2</a:t>
            </a:r>
          </a:p>
        </p:txBody>
      </p:sp>
    </p:spTree>
    <p:extLst>
      <p:ext uri="{BB962C8B-B14F-4D97-AF65-F5344CB8AC3E}">
        <p14:creationId xmlns:p14="http://schemas.microsoft.com/office/powerpoint/2010/main" val="421470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Develop a Project Management System to improve team </a:t>
            </a:r>
            <a:r>
              <a:rPr lang="en-US" sz="2400" dirty="0" smtClean="0"/>
              <a:t>work skills among students </a:t>
            </a:r>
            <a:r>
              <a:rPr lang="en-US" sz="2400" dirty="0"/>
              <a:t>and Automate current project management system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79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ABCBF-93B5-4E5B-AFCB-98198E7F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04570"/>
            <a:ext cx="7162800" cy="58488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720CB0-BFC1-4C7F-A0A0-988C549CD469}"/>
              </a:ext>
            </a:extLst>
          </p:cNvPr>
          <p:cNvSpPr/>
          <p:nvPr/>
        </p:nvSpPr>
        <p:spPr>
          <a:xfrm>
            <a:off x="2819400" y="2743200"/>
            <a:ext cx="3276600" cy="24384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9A553-DD79-4223-89D5-E9164E9A4C18}"/>
              </a:ext>
            </a:extLst>
          </p:cNvPr>
          <p:cNvSpPr txBox="1"/>
          <p:nvPr/>
        </p:nvSpPr>
        <p:spPr>
          <a:xfrm>
            <a:off x="1143000" y="39624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Coherence Flow 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700904-DE3C-46AE-AE7D-CF906E942624}"/>
              </a:ext>
            </a:extLst>
          </p:cNvPr>
          <p:cNvSpPr/>
          <p:nvPr/>
        </p:nvSpPr>
        <p:spPr>
          <a:xfrm>
            <a:off x="6400800" y="2743200"/>
            <a:ext cx="2667000" cy="2438400"/>
          </a:xfrm>
          <a:prstGeom prst="roundRect">
            <a:avLst>
              <a:gd name="adj" fmla="val 453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6C4C3-D5C9-454A-89EF-8966622BF06A}"/>
              </a:ext>
            </a:extLst>
          </p:cNvPr>
          <p:cNvSpPr txBox="1"/>
          <p:nvPr/>
        </p:nvSpPr>
        <p:spPr>
          <a:xfrm>
            <a:off x="9525000" y="3603375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 Score</a:t>
            </a:r>
          </a:p>
        </p:txBody>
      </p:sp>
    </p:spTree>
    <p:extLst>
      <p:ext uri="{BB962C8B-B14F-4D97-AF65-F5344CB8AC3E}">
        <p14:creationId xmlns:p14="http://schemas.microsoft.com/office/powerpoint/2010/main" val="736850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FEC0-EF34-41D3-8E7B-6822CD15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pp1 Priority based Preprocessing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FFE17-94DB-44B1-A753-8739277ED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46" r="51125" b="52338"/>
          <a:stretch/>
        </p:blipFill>
        <p:spPr>
          <a:xfrm>
            <a:off x="1355692" y="3494131"/>
            <a:ext cx="2985247" cy="17143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FD0631-675E-4D29-B98E-103A591A0749}"/>
              </a:ext>
            </a:extLst>
          </p:cNvPr>
          <p:cNvSpPr/>
          <p:nvPr/>
        </p:nvSpPr>
        <p:spPr>
          <a:xfrm>
            <a:off x="1140538" y="3048000"/>
            <a:ext cx="3379695" cy="2492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C7D88-1525-472E-88FF-D12E37675CDE}"/>
              </a:ext>
            </a:extLst>
          </p:cNvPr>
          <p:cNvSpPr txBox="1"/>
          <p:nvPr/>
        </p:nvSpPr>
        <p:spPr>
          <a:xfrm>
            <a:off x="5298137" y="3271757"/>
            <a:ext cx="31824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Must Do: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Noise removal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Lowercasing</a:t>
            </a:r>
          </a:p>
          <a:p>
            <a:endParaRPr lang="en-US" dirty="0"/>
          </a:p>
          <a:p>
            <a:r>
              <a:rPr lang="en-US" b="1" dirty="0"/>
              <a:t>Should Do: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Simple normalization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36816-31D2-4803-85E5-2B4B600F5568}"/>
              </a:ext>
            </a:extLst>
          </p:cNvPr>
          <p:cNvSpPr txBox="1"/>
          <p:nvPr/>
        </p:nvSpPr>
        <p:spPr>
          <a:xfrm>
            <a:off x="8480610" y="3174284"/>
            <a:ext cx="37082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Task Dependent: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Stop-word removal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Advanced normalization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Stemming / lemmatization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Text enrichment /augmentation</a:t>
            </a:r>
          </a:p>
        </p:txBody>
      </p:sp>
    </p:spTree>
    <p:extLst>
      <p:ext uri="{BB962C8B-B14F-4D97-AF65-F5344CB8AC3E}">
        <p14:creationId xmlns:p14="http://schemas.microsoft.com/office/powerpoint/2010/main" val="2803339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772F-A64F-4C7E-854D-CBD6FFD4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pp2  data preprocessing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1FC29-9CE0-4D44-B4E0-6EB492EC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46" y="2362200"/>
            <a:ext cx="5246554" cy="3692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BC641-7F2F-4BCF-9875-AFB32C432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895600"/>
            <a:ext cx="5601185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76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7CB1-1EA3-4EE7-B5EF-14968040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TOPIC MODEL</a:t>
            </a:r>
            <a:r>
              <a:rPr lang="en-US" sz="3600" dirty="0">
                <a:solidFill>
                  <a:schemeClr val="bg1"/>
                </a:solidFill>
              </a:rPr>
              <a:t/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B90AC-BD8F-4EF4-8B7A-5091B2FF7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29" y="3048000"/>
            <a:ext cx="5484471" cy="2406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73067-F318-4005-BDFA-89AA2EAA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696036"/>
            <a:ext cx="4404742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2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193D002-F43C-492B-99E4-6E0779CE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42BB45-5A89-4733-B712-A22152C24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3"/>
          <a:stretch/>
        </p:blipFill>
        <p:spPr>
          <a:xfrm>
            <a:off x="4800600" y="2438400"/>
            <a:ext cx="7010400" cy="3678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0DF572-EA78-4C28-8E03-198EB9332784}"/>
              </a:ext>
            </a:extLst>
          </p:cNvPr>
          <p:cNvSpPr/>
          <p:nvPr/>
        </p:nvSpPr>
        <p:spPr>
          <a:xfrm>
            <a:off x="697754" y="3581400"/>
            <a:ext cx="914400" cy="1039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B1139-3989-4392-93E3-CEA2BB27B598}"/>
              </a:ext>
            </a:extLst>
          </p:cNvPr>
          <p:cNvSpPr/>
          <p:nvPr/>
        </p:nvSpPr>
        <p:spPr>
          <a:xfrm>
            <a:off x="2291976" y="2819400"/>
            <a:ext cx="1361141" cy="1039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A7D2F9-CB97-4DDD-B521-420E94F28392}"/>
              </a:ext>
            </a:extLst>
          </p:cNvPr>
          <p:cNvSpPr/>
          <p:nvPr/>
        </p:nvSpPr>
        <p:spPr>
          <a:xfrm>
            <a:off x="2296458" y="4607303"/>
            <a:ext cx="1361141" cy="1039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Multicore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14D398D-CE88-4FE0-B5F4-1C2E41296F75}"/>
              </a:ext>
            </a:extLst>
          </p:cNvPr>
          <p:cNvSpPr/>
          <p:nvPr/>
        </p:nvSpPr>
        <p:spPr>
          <a:xfrm rot="20411872">
            <a:off x="1752600" y="3429000"/>
            <a:ext cx="381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9DD0D86-D9D3-4594-BA6B-6CED0F71F989}"/>
              </a:ext>
            </a:extLst>
          </p:cNvPr>
          <p:cNvSpPr/>
          <p:nvPr/>
        </p:nvSpPr>
        <p:spPr>
          <a:xfrm rot="1101044">
            <a:off x="1761564" y="4663404"/>
            <a:ext cx="381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33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50A1-8558-4988-82B6-B06E3DD7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B4FAB-B1B3-488B-AEE0-54936C868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Model parameters </a:t>
            </a:r>
            <a:r>
              <a:rPr lang="en-US" dirty="0"/>
              <a:t>– Sentiment Analysis with VADER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Weight assignments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Model Hyperparameters </a:t>
            </a:r>
            <a:r>
              <a:rPr lang="en-US" dirty="0"/>
              <a:t>– Topic model with gensim and mallet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Alpha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Beta 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Coherence</a:t>
            </a:r>
          </a:p>
        </p:txBody>
      </p:sp>
    </p:spTree>
    <p:extLst>
      <p:ext uri="{BB962C8B-B14F-4D97-AF65-F5344CB8AC3E}">
        <p14:creationId xmlns:p14="http://schemas.microsoft.com/office/powerpoint/2010/main" val="3375701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C02-1961-45DE-AEFF-B4456095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4821E-DAE7-49D4-BB87-8CE2C882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590800"/>
            <a:ext cx="4744464" cy="36812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A25F92-A4B6-4C29-9353-7CE113D1A1C8}"/>
              </a:ext>
            </a:extLst>
          </p:cNvPr>
          <p:cNvSpPr txBox="1">
            <a:spLocks/>
          </p:cNvSpPr>
          <p:nvPr/>
        </p:nvSpPr>
        <p:spPr bwMode="gray">
          <a:xfrm>
            <a:off x="1219200" y="3810000"/>
            <a:ext cx="32004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Preprocessing validation with exploratory analysis</a:t>
            </a:r>
            <a:r>
              <a:rPr lang="en-US" sz="2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02138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C02-1961-45DE-AEFF-B4456095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25F92-A4B6-4C29-9353-7CE113D1A1C8}"/>
              </a:ext>
            </a:extLst>
          </p:cNvPr>
          <p:cNvSpPr txBox="1">
            <a:spLocks/>
          </p:cNvSpPr>
          <p:nvPr/>
        </p:nvSpPr>
        <p:spPr bwMode="gray">
          <a:xfrm>
            <a:off x="3124200" y="1117751"/>
            <a:ext cx="32004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Hyperparameter tuning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2ADAD-8D9D-4355-9D8B-8364CDBD6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1"/>
          <a:stretch/>
        </p:blipFill>
        <p:spPr>
          <a:xfrm>
            <a:off x="2819400" y="2509519"/>
            <a:ext cx="6351647" cy="1307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4D686-DE7A-4C89-9366-AE0883DA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786227"/>
            <a:ext cx="6482265" cy="1104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96362D-389B-42A2-AD9C-9B0F3D179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69"/>
          <a:stretch/>
        </p:blipFill>
        <p:spPr>
          <a:xfrm>
            <a:off x="2850204" y="4826341"/>
            <a:ext cx="6207053" cy="9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4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C02-1961-45DE-AEFF-B4456095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25F92-A4B6-4C29-9353-7CE113D1A1C8}"/>
              </a:ext>
            </a:extLst>
          </p:cNvPr>
          <p:cNvSpPr txBox="1">
            <a:spLocks/>
          </p:cNvSpPr>
          <p:nvPr/>
        </p:nvSpPr>
        <p:spPr bwMode="gray">
          <a:xfrm>
            <a:off x="3124200" y="1117751"/>
            <a:ext cx="32004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Hyperparameter tuning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BBB46-0A5B-4C99-B73D-73A9614E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9" y="2689796"/>
            <a:ext cx="6640385" cy="1120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DB6C94-CA33-40E1-ABAF-768669AAF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810000"/>
            <a:ext cx="6411784" cy="11206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2E76E2-9067-48E7-B0FC-8F776022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4930204"/>
            <a:ext cx="6457452" cy="10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7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C02-1961-45DE-AEFF-B4456095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25F92-A4B6-4C29-9353-7CE113D1A1C8}"/>
              </a:ext>
            </a:extLst>
          </p:cNvPr>
          <p:cNvSpPr txBox="1">
            <a:spLocks/>
          </p:cNvSpPr>
          <p:nvPr/>
        </p:nvSpPr>
        <p:spPr bwMode="gray">
          <a:xfrm>
            <a:off x="3124200" y="1117751"/>
            <a:ext cx="32004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Model evaluation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3443C-E3B3-4A03-9E72-D99460CA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765" y="2667000"/>
            <a:ext cx="865844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3200400"/>
            <a:ext cx="5093446" cy="2808755"/>
          </a:xfrm>
        </p:spPr>
        <p:txBody>
          <a:bodyPr/>
          <a:lstStyle/>
          <a:p>
            <a:r>
              <a:rPr lang="en-US" dirty="0" smtClean="0"/>
              <a:t>IT18009446 </a:t>
            </a:r>
            <a:r>
              <a:rPr lang="en-US" dirty="0" err="1" smtClean="0"/>
              <a:t>Amarasekara</a:t>
            </a:r>
            <a:r>
              <a:rPr lang="en-US" dirty="0" smtClean="0"/>
              <a:t> T.N.E.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5400" dirty="0" smtClean="0">
                <a:solidFill>
                  <a:srgbClr val="E17509"/>
                </a:solidFill>
                <a:latin typeface="Bell MT" panose="02020503060305020303" pitchFamily="18" charset="0"/>
              </a:rPr>
              <a:t>IT</a:t>
            </a:r>
            <a:endParaRPr lang="en-US" sz="5400" dirty="0">
              <a:solidFill>
                <a:srgbClr val="E17509"/>
              </a:solidFill>
              <a:latin typeface="Bell MT" panose="0202050306030502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1981200" cy="198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3"/>
          <p:cNvSpPr txBox="1">
            <a:spLocks/>
          </p:cNvSpPr>
          <p:nvPr/>
        </p:nvSpPr>
        <p:spPr bwMode="gray">
          <a:xfrm>
            <a:off x="6553200" y="1219200"/>
            <a:ext cx="5105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545454"/>
                </a:solidFill>
              </a:rPr>
              <a:t>Research Section 1</a:t>
            </a:r>
            <a:endParaRPr lang="en-US" dirty="0">
              <a:solidFill>
                <a:srgbClr val="54545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545454"/>
                </a:solidFill>
              </a:rPr>
              <a:t>Automate Project Group Generation</a:t>
            </a:r>
          </a:p>
        </p:txBody>
      </p:sp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C02-1961-45DE-AEFF-B4456095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25F92-A4B6-4C29-9353-7CE113D1A1C8}"/>
              </a:ext>
            </a:extLst>
          </p:cNvPr>
          <p:cNvSpPr txBox="1">
            <a:spLocks/>
          </p:cNvSpPr>
          <p:nvPr/>
        </p:nvSpPr>
        <p:spPr bwMode="gray">
          <a:xfrm>
            <a:off x="3124200" y="1117751"/>
            <a:ext cx="35052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coherence flow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E4021-55F9-425B-B9DA-1DC5CE62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561724"/>
            <a:ext cx="9624894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89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C02-1961-45DE-AEFF-B4456095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25F92-A4B6-4C29-9353-7CE113D1A1C8}"/>
              </a:ext>
            </a:extLst>
          </p:cNvPr>
          <p:cNvSpPr txBox="1">
            <a:spLocks/>
          </p:cNvSpPr>
          <p:nvPr/>
        </p:nvSpPr>
        <p:spPr bwMode="gray">
          <a:xfrm>
            <a:off x="3124200" y="1117751"/>
            <a:ext cx="35052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Dominant topic coverage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50760-FED5-46BF-B215-38113A34D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590800"/>
            <a:ext cx="8498826" cy="329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11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C02-1961-45DE-AEFF-B4456095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25F92-A4B6-4C29-9353-7CE113D1A1C8}"/>
              </a:ext>
            </a:extLst>
          </p:cNvPr>
          <p:cNvSpPr txBox="1">
            <a:spLocks/>
          </p:cNvSpPr>
          <p:nvPr/>
        </p:nvSpPr>
        <p:spPr bwMode="gray">
          <a:xfrm>
            <a:off x="3124200" y="1117751"/>
            <a:ext cx="38862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topic contribution coverage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7C149-18D0-4D9D-B2BE-DC6F2928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90" y="2667000"/>
            <a:ext cx="10004925" cy="270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95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2C02-1961-45DE-AEFF-B4456095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25F92-A4B6-4C29-9353-7CE113D1A1C8}"/>
              </a:ext>
            </a:extLst>
          </p:cNvPr>
          <p:cNvSpPr txBox="1">
            <a:spLocks/>
          </p:cNvSpPr>
          <p:nvPr/>
        </p:nvSpPr>
        <p:spPr bwMode="gray">
          <a:xfrm>
            <a:off x="3124200" y="1117751"/>
            <a:ext cx="38862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Sentiment score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7E01A-C4F8-4410-BB6E-719854E0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10591800" cy="39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56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9B64-E0D4-484D-9E72-AD85C67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BF71D1-BC26-4C78-A676-F8A84173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18665" b="17778"/>
          <a:stretch/>
        </p:blipFill>
        <p:spPr>
          <a:xfrm>
            <a:off x="2057400" y="2438400"/>
            <a:ext cx="8627953" cy="41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49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9B64-E0D4-484D-9E72-AD85C67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F5768-629C-4DC2-8D60-27E04D7F4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97" r="1515" b="5556"/>
          <a:stretch/>
        </p:blipFill>
        <p:spPr>
          <a:xfrm>
            <a:off x="2209801" y="2667000"/>
            <a:ext cx="7315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35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9B64-E0D4-484D-9E72-AD85C67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5F3D0E-6E5C-48DF-A7F5-92563F1E88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r="46875" b="7778"/>
          <a:stretch/>
        </p:blipFill>
        <p:spPr>
          <a:xfrm>
            <a:off x="762000" y="2286000"/>
            <a:ext cx="4572000" cy="387275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607F291-08D0-4BCB-B1EE-0414B8D34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t="13332" r="1875" b="7544"/>
          <a:stretch/>
        </p:blipFill>
        <p:spPr>
          <a:xfrm>
            <a:off x="5535660" y="2895600"/>
            <a:ext cx="606107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71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28800"/>
            <a:ext cx="5105400" cy="4494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8800"/>
            <a:ext cx="4648200" cy="44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Standards and Best Practices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7017" r="12368" b="5273"/>
          <a:stretch/>
        </p:blipFill>
        <p:spPr>
          <a:xfrm>
            <a:off x="533400" y="2438400"/>
            <a:ext cx="5297423" cy="335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 b="8333"/>
          <a:stretch/>
        </p:blipFill>
        <p:spPr>
          <a:xfrm>
            <a:off x="5906337" y="2438400"/>
            <a:ext cx="2704263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0"/>
          <a:stretch/>
        </p:blipFill>
        <p:spPr>
          <a:xfrm>
            <a:off x="5906337" y="4190999"/>
            <a:ext cx="5784501" cy="1676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201"/>
          <a:stretch/>
        </p:blipFill>
        <p:spPr>
          <a:xfrm>
            <a:off x="8719038" y="2419350"/>
            <a:ext cx="2971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Commercialization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can download the free trial version with limited functionalities to a limited time period and if user satisfy with the product, They can purchase the system for the full price.</a:t>
            </a:r>
          </a:p>
          <a:p>
            <a:r>
              <a:rPr lang="en-US" dirty="0" smtClean="0"/>
              <a:t>Since the target users are the universities, We can offer discounts for the product and they might considering to use the product.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 t="5324" r="4711" b="6973"/>
          <a:stretch/>
        </p:blipFill>
        <p:spPr>
          <a:xfrm rot="2079890">
            <a:off x="9798066" y="2541474"/>
            <a:ext cx="1785298" cy="17852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689" y="433001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and Sub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Specific </a:t>
            </a:r>
            <a:r>
              <a:rPr lang="en-US" dirty="0" smtClean="0"/>
              <a:t>Objectives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Develop a grouping algorithm to automate student grouping process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sz="1800" dirty="0"/>
              <a:t>Sub </a:t>
            </a:r>
            <a:r>
              <a:rPr lang="en-US" sz="1800" dirty="0" smtClean="0"/>
              <a:t>Objectives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Data collection.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Analyze the data and find relationships between data.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Using data analysis find an optimal algorithm or algorithms to achieve the expected results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Test algorithms and output a model that can be used for the grouping process.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605462"/>
            <a:ext cx="9817846" cy="566738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2700" dirty="0" smtClean="0">
                <a:solidFill>
                  <a:srgbClr val="FFC000"/>
                </a:solidFill>
              </a:rPr>
              <a:t>Research Paper Publication</a:t>
            </a:r>
            <a:br>
              <a:rPr lang="en-US" sz="2700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Project Zone : An Advanced Undergraduate Project Management System for Software Development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2" t="15461" r="9479" b="23136"/>
          <a:stretch/>
        </p:blipFill>
        <p:spPr>
          <a:xfrm>
            <a:off x="1924049" y="685800"/>
            <a:ext cx="8058151" cy="3429000"/>
          </a:xfrm>
        </p:spPr>
      </p:pic>
    </p:spTree>
    <p:extLst>
      <p:ext uri="{BB962C8B-B14F-4D97-AF65-F5344CB8AC3E}">
        <p14:creationId xmlns:p14="http://schemas.microsoft.com/office/powerpoint/2010/main" val="405777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r="6582"/>
          <a:stretch/>
        </p:blipFill>
        <p:spPr>
          <a:xfrm>
            <a:off x="2971800" y="2546683"/>
            <a:ext cx="6096000" cy="3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8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792-7952-46F5-A524-88D17703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C5A43-472A-4962-B321-659FBD863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545454"/>
                </a:solidFill>
              </a:rPr>
              <a:t>grouping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45454"/>
                </a:solidFill>
              </a:rPr>
              <a:t>grouping </a:t>
            </a:r>
            <a:r>
              <a:rPr lang="en-US" sz="1800" dirty="0" smtClean="0">
                <a:solidFill>
                  <a:srgbClr val="545454"/>
                </a:solidFill>
              </a:rPr>
              <a:t>algorithm Extended</a:t>
            </a:r>
            <a:endParaRPr lang="en-US" sz="1800" dirty="0">
              <a:solidFill>
                <a:srgbClr val="54545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545454"/>
                </a:solidFill>
              </a:rPr>
              <a:t>Final result</a:t>
            </a:r>
            <a:endParaRPr lang="en-US" sz="1800" dirty="0">
              <a:solidFill>
                <a:srgbClr val="545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9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533400"/>
            <a:ext cx="44958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Grouping Algorithm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dirty="0" smtClean="0">
                <a:solidFill>
                  <a:schemeClr val="bg1"/>
                </a:solidFill>
              </a:rPr>
              <a:t>Data Requirements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Student GPA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Programming Skills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Base Languages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Frameworks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DBM systems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Version </a:t>
            </a:r>
            <a:r>
              <a:rPr lang="en-US" dirty="0" smtClean="0">
                <a:solidFill>
                  <a:schemeClr val="bg1"/>
                </a:solidFill>
              </a:rPr>
              <a:t>Controlling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Previous Projects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</a:rPr>
              <a:t>Used programming languages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GitHub Repositories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Used programming languages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2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2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7201"/>
            <a:ext cx="5294631" cy="5943600"/>
          </a:xfrm>
          <a:prstGeom prst="rect">
            <a:avLst/>
          </a:prstGeom>
        </p:spPr>
      </p:pic>
      <p:sp>
        <p:nvSpPr>
          <p:cNvPr id="2" name="&quot;No&quot; Symbol 1"/>
          <p:cNvSpPr/>
          <p:nvPr/>
        </p:nvSpPr>
        <p:spPr>
          <a:xfrm>
            <a:off x="9525000" y="990600"/>
            <a:ext cx="381000" cy="381000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9624" y="1066800"/>
            <a:ext cx="349776" cy="33855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1861065"/>
            <a:ext cx="36901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✔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05600" y="2671120"/>
            <a:ext cx="36901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✔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9220200" y="6036963"/>
            <a:ext cx="36901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✔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422188" y="4648200"/>
            <a:ext cx="36901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✔</a:t>
            </a:r>
            <a:endParaRPr lang="en-US" sz="1600" dirty="0"/>
          </a:p>
        </p:txBody>
      </p:sp>
      <p:sp>
        <p:nvSpPr>
          <p:cNvPr id="18" name="&quot;No&quot; Symbol 17"/>
          <p:cNvSpPr/>
          <p:nvPr/>
        </p:nvSpPr>
        <p:spPr>
          <a:xfrm>
            <a:off x="990600" y="4983552"/>
            <a:ext cx="381000" cy="381000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46900" y="3296509"/>
            <a:ext cx="36901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✔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705600" y="3962400"/>
            <a:ext cx="36901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✔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949209" y="4995220"/>
            <a:ext cx="36901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32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Algorithm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1905000"/>
            <a:ext cx="8825659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1" dirty="0" smtClean="0"/>
          </a:p>
          <a:p>
            <a:pPr marL="457200" lvl="1" indent="0">
              <a:buNone/>
            </a:pPr>
            <a:endParaRPr lang="en-US" sz="2000" b="1" dirty="0" smtClean="0"/>
          </a:p>
          <a:p>
            <a:pPr marL="457200" lvl="1" indent="0">
              <a:buNone/>
            </a:pPr>
            <a:r>
              <a:rPr lang="en-US" sz="2000" b="1" dirty="0" smtClean="0"/>
              <a:t>		</a:t>
            </a:r>
            <a:r>
              <a:rPr lang="en-US" sz="1800" b="1" dirty="0" smtClean="0"/>
              <a:t>Create Initial Groups</a:t>
            </a:r>
          </a:p>
          <a:p>
            <a:pPr marL="457200" lvl="1" indent="0">
              <a:buNone/>
            </a:pPr>
            <a:endParaRPr lang="en-US" sz="1800" b="1" dirty="0" smtClean="0"/>
          </a:p>
          <a:p>
            <a:pPr marL="457200" lvl="1" indent="0">
              <a:buNone/>
            </a:pPr>
            <a:r>
              <a:rPr lang="en-US" sz="1800" b="1" dirty="0" smtClean="0"/>
              <a:t>		Create Group Balancer</a:t>
            </a:r>
          </a:p>
          <a:p>
            <a:pPr marL="457200" lvl="1" indent="0">
              <a:buNone/>
            </a:pPr>
            <a:endParaRPr lang="en-US" sz="1800" b="1" dirty="0" smtClean="0"/>
          </a:p>
          <a:p>
            <a:pPr marL="457200" lvl="1" indent="0">
              <a:buNone/>
            </a:pPr>
            <a:r>
              <a:rPr lang="en-US" sz="1800" b="1" dirty="0" smtClean="0"/>
              <a:t>		Create Group Balance Iterator</a:t>
            </a:r>
          </a:p>
          <a:p>
            <a:pPr marL="457200" lvl="1" indent="0">
              <a:buNone/>
            </a:pPr>
            <a:endParaRPr lang="en-US" sz="1800" b="1" dirty="0" smtClean="0"/>
          </a:p>
          <a:p>
            <a:pPr marL="457200" lvl="1" indent="0">
              <a:buNone/>
            </a:pPr>
            <a:r>
              <a:rPr lang="en-US" sz="1800" b="1" dirty="0" smtClean="0"/>
              <a:t>		Output Results</a:t>
            </a:r>
            <a:endParaRPr lang="en-US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819400"/>
            <a:ext cx="36901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✔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981200" y="3669268"/>
            <a:ext cx="36901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✔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981200" y="4431268"/>
            <a:ext cx="36901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✔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981200" y="5269468"/>
            <a:ext cx="36901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✔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92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marasekara T.N.E.">
  <a:themeElements>
    <a:clrScheme name="Custom 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B64926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Main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F07F09"/>
      </a:accent5>
      <a:accent6>
        <a:srgbClr val="C19859"/>
      </a:accent6>
      <a:hlink>
        <a:srgbClr val="6B9F25"/>
      </a:hlink>
      <a:folHlink>
        <a:srgbClr val="B26B0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Gamage O.M. ">
  <a:themeElements>
    <a:clrScheme name="Custom 4">
      <a:dk1>
        <a:sysClr val="windowText" lastClr="000000"/>
      </a:dk1>
      <a:lt1>
        <a:sysClr val="window" lastClr="FFFFFF"/>
      </a:lt1>
      <a:dk2>
        <a:srgbClr val="373545"/>
      </a:dk2>
      <a:lt2>
        <a:srgbClr val="CDB5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Isurindi H.G.P.">
  <a:themeElements>
    <a:clrScheme name="Custom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3F3F3F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5.xml><?xml version="1.0" encoding="utf-8"?>
<a:theme xmlns:a="http://schemas.openxmlformats.org/drawingml/2006/main" name="Navanjana E.H.D.T.D.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1944</TotalTime>
  <Words>703</Words>
  <Application>Microsoft Office PowerPoint</Application>
  <PresentationFormat>Widescreen</PresentationFormat>
  <Paragraphs>202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メイリオ</vt:lpstr>
      <vt:lpstr>Arial</vt:lpstr>
      <vt:lpstr>Bell MT</vt:lpstr>
      <vt:lpstr>Calibri</vt:lpstr>
      <vt:lpstr>Century Gothic</vt:lpstr>
      <vt:lpstr>Courier New</vt:lpstr>
      <vt:lpstr>Wingdings</vt:lpstr>
      <vt:lpstr>Wingdings 3</vt:lpstr>
      <vt:lpstr>Amarasekara T.N.E.</vt:lpstr>
      <vt:lpstr>Main</vt:lpstr>
      <vt:lpstr>Gamage O.M. </vt:lpstr>
      <vt:lpstr>Isurindi H.G.P.</vt:lpstr>
      <vt:lpstr>Navanjana E.H.D.T.D.</vt:lpstr>
      <vt:lpstr>SMART PROJECT MANAGEMENT SYSTEM</vt:lpstr>
      <vt:lpstr>Overall Project Description</vt:lpstr>
      <vt:lpstr>Overall Project Description</vt:lpstr>
      <vt:lpstr>Main Objective</vt:lpstr>
      <vt:lpstr>IT18009446 Amarasekara T.N.E.  IT</vt:lpstr>
      <vt:lpstr>Specific and Sub Objectives</vt:lpstr>
      <vt:lpstr>Research Methodology</vt:lpstr>
      <vt:lpstr>PowerPoint Presentation</vt:lpstr>
      <vt:lpstr>Grouping Algorithm</vt:lpstr>
      <vt:lpstr>Grouping Algorithm Extended</vt:lpstr>
      <vt:lpstr>Final Result</vt:lpstr>
      <vt:lpstr>IT18140330 Gamage O.M.  SE</vt:lpstr>
      <vt:lpstr>Objectives</vt:lpstr>
      <vt:lpstr>Research Methodology</vt:lpstr>
      <vt:lpstr>Methodology </vt:lpstr>
      <vt:lpstr>Methodology – Predict Future Contribution</vt:lpstr>
      <vt:lpstr>Evidences</vt:lpstr>
      <vt:lpstr>Prediction per Each Member</vt:lpstr>
      <vt:lpstr>Project Overview</vt:lpstr>
      <vt:lpstr>Task Management Dashboard</vt:lpstr>
      <vt:lpstr>Student Dashboard</vt:lpstr>
      <vt:lpstr>Issues Tracking </vt:lpstr>
      <vt:lpstr>Performance Report</vt:lpstr>
      <vt:lpstr>IT18129236  Isurindi H.G.P  IT</vt:lpstr>
      <vt:lpstr>Objectives</vt:lpstr>
      <vt:lpstr>Research Methodology</vt:lpstr>
      <vt:lpstr>Methodology</vt:lpstr>
      <vt:lpstr>Satisfaction rate calculation</vt:lpstr>
      <vt:lpstr>Evidences</vt:lpstr>
      <vt:lpstr>Client meeting platform and start the meeting  </vt:lpstr>
      <vt:lpstr>Start Recording …</vt:lpstr>
      <vt:lpstr>End Recording and Download the video</vt:lpstr>
      <vt:lpstr>Calculate the client satisfaction rate </vt:lpstr>
      <vt:lpstr>Meeting Transcript</vt:lpstr>
      <vt:lpstr>Propose projects </vt:lpstr>
      <vt:lpstr>IT18003642  Navanjana E.H.D.T.D.  IT</vt:lpstr>
      <vt:lpstr>Introduction</vt:lpstr>
      <vt:lpstr>Research Question</vt:lpstr>
      <vt:lpstr>Research Methodology </vt:lpstr>
      <vt:lpstr>PowerPoint Presentation</vt:lpstr>
      <vt:lpstr>pp1 Priority based Preprocessing</vt:lpstr>
      <vt:lpstr>pp2  data preprocessing framework</vt:lpstr>
      <vt:lpstr>TOPIC MODEL </vt:lpstr>
      <vt:lpstr>Model selection</vt:lpstr>
      <vt:lpstr>Parameter tuning</vt:lpstr>
      <vt:lpstr>Results  </vt:lpstr>
      <vt:lpstr>Results  </vt:lpstr>
      <vt:lpstr>Results  </vt:lpstr>
      <vt:lpstr>Results  </vt:lpstr>
      <vt:lpstr>Results  </vt:lpstr>
      <vt:lpstr>Results  </vt:lpstr>
      <vt:lpstr>Results  </vt:lpstr>
      <vt:lpstr>Results  </vt:lpstr>
      <vt:lpstr>Reports</vt:lpstr>
      <vt:lpstr>Reports</vt:lpstr>
      <vt:lpstr>Reports</vt:lpstr>
      <vt:lpstr>Risk Mitigation</vt:lpstr>
      <vt:lpstr>Standards and Best Practices</vt:lpstr>
      <vt:lpstr>Commercialization</vt:lpstr>
      <vt:lpstr>Research Paper Publication  Project Zone : An Advanced Undergraduate Project Management System for Software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PROJECT MANAGEMENT SYSTEM</dc:title>
  <dc:creator>NEO</dc:creator>
  <cp:lastModifiedBy>Nipun</cp:lastModifiedBy>
  <cp:revision>855</cp:revision>
  <dcterms:created xsi:type="dcterms:W3CDTF">2021-02-27T19:19:15Z</dcterms:created>
  <dcterms:modified xsi:type="dcterms:W3CDTF">2021-11-24T05:33:49Z</dcterms:modified>
</cp:coreProperties>
</file>